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4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</p:sldIdLst>
  <p:sldSz cx="9144000" cy="5143500" type="screen16x9"/>
  <p:notesSz cx="6858000" cy="9144000"/>
  <p:embeddedFontLst>
    <p:embeddedFont>
      <p:font typeface="Lato" panose="020F0502020204030203" pitchFamily="34" charset="77"/>
      <p:regular r:id="rId41"/>
      <p:bold r:id="rId42"/>
      <p:italic r:id="rId43"/>
      <p:boldItalic r:id="rId44"/>
    </p:embeddedFont>
    <p:embeddedFont>
      <p:font typeface="Playfair Display" pitchFamily="2" charset="77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663"/>
  </p:normalViewPr>
  <p:slideViewPr>
    <p:cSldViewPr snapToGrid="0">
      <p:cViewPr varScale="1">
        <p:scale>
          <a:sx n="174" d="100"/>
          <a:sy n="174" d="100"/>
        </p:scale>
        <p:origin x="70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9b88b0732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9b88b0732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b88b0732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9b88b0732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b88b0732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9b88b0732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9ddab033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9ddab033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9ff9c84a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9ff9c84ac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9ff9c84ac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9ff9c84ac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9ff9c84ac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9ff9c84ac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9ddab033d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9ddab033d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Determining approach includes the purpose of the interview, what questions you want to ask, and the interaction design activity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a02b14cb5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a02b14cb5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Interviewers have a set list of broad topics to cover, but usually ask follow-up questions to answers given (probing)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a02b14cb57_2_19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a02b14cb57_2_19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bc4a7041f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9bc4a7041f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02b14cb57_2_20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a02b14cb57_2_20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It’s important when conducting the unstructured part of the interview that you don’t lead the user to answer a specific way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a02b14cb57_2_20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a02b14cb57_2_20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cultures of the people being interviewed is also important here in case there is a cultural rule for speaking in groups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a02b14cb57_2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a02b14cb57_2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a02b14cb57_2_20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a02b14cb57_2_20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If necessary, split large, complex questions into smaller ones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Keeping them neutral ensures you don’t lead them to answer a certain way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02b14cb57_2_2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a02b14cb57_2_2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02b14cb57_2_2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a02b14cb57_2_2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a02b14cb57_2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a02b14cb57_2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9ddab033d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9ddab033d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a02b14cb5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a02b14cb5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a02b14cb5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a02b14cb5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bc4a7041f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bc4a7041f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a02b14cb5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a02b14cb5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a02b14cb5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a02b14cb5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02b14cb57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a02b14cb57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a02b14cb57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a02b14cb57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9ddab033d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9ddab033d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9ff9c84ac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9ff9c84ac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a02589768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a02589768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field study is only as good as its planning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Ethnography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9ff9c84ac1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9ff9c84ac1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9ff9c84ac1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9ff9c84ac1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privacy concerns about google tracking activity.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9bc4a7041f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9bc4a7041f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bc4a7041f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9bc4a7041f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9bc4a7041f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9bc4a7041f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b88b0732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9b88b0732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b88b0732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9b88b0732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9b88b0732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9b88b0732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AUTOLAYOUT">
    <p:bg>
      <p:bgPr>
        <a:solidFill>
          <a:srgbClr val="FFFFF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13"/>
          <p:cNvGrpSpPr/>
          <p:nvPr/>
        </p:nvGrpSpPr>
        <p:grpSpPr>
          <a:xfrm>
            <a:off x="4870649" y="2121826"/>
            <a:ext cx="3764843" cy="64502"/>
            <a:chOff x="595675" y="2820050"/>
            <a:chExt cx="7952774" cy="64502"/>
          </a:xfrm>
        </p:grpSpPr>
        <p:sp>
          <p:nvSpPr>
            <p:cNvPr id="58" name="Google Shape;58;p13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AUTOLAYOUT_1">
    <p:bg>
      <p:bgPr>
        <a:solidFill>
          <a:srgbClr val="FFFFF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14"/>
          <p:cNvGrpSpPr/>
          <p:nvPr/>
        </p:nvGrpSpPr>
        <p:grpSpPr>
          <a:xfrm>
            <a:off x="4870649" y="2121826"/>
            <a:ext cx="3764843" cy="64502"/>
            <a:chOff x="595675" y="2820050"/>
            <a:chExt cx="7952774" cy="64502"/>
          </a:xfrm>
        </p:grpSpPr>
        <p:sp>
          <p:nvSpPr>
            <p:cNvPr id="69" name="Google Shape;69;p14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body" idx="1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AUTOLAYOUT_2">
    <p:bg>
      <p:bgPr>
        <a:solidFill>
          <a:srgbClr val="FFFFFF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" name="Google Shape;79;p15"/>
          <p:cNvGrpSpPr/>
          <p:nvPr/>
        </p:nvGrpSpPr>
        <p:grpSpPr>
          <a:xfrm>
            <a:off x="4870649" y="2121826"/>
            <a:ext cx="3764843" cy="64502"/>
            <a:chOff x="595675" y="2820050"/>
            <a:chExt cx="7952774" cy="64502"/>
          </a:xfrm>
        </p:grpSpPr>
        <p:sp>
          <p:nvSpPr>
            <p:cNvPr id="80" name="Google Shape;80;p15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body" idx="1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AUTOLAYOUT_4">
    <p:bg>
      <p:bgPr>
        <a:solidFill>
          <a:srgbClr val="FFFFFF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16"/>
          <p:cNvGrpSpPr/>
          <p:nvPr/>
        </p:nvGrpSpPr>
        <p:grpSpPr>
          <a:xfrm>
            <a:off x="-53" y="5079048"/>
            <a:ext cx="9144099" cy="64502"/>
            <a:chOff x="595675" y="2820050"/>
            <a:chExt cx="7952774" cy="64502"/>
          </a:xfrm>
        </p:grpSpPr>
        <p:sp>
          <p:nvSpPr>
            <p:cNvPr id="91" name="Google Shape;91;p16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505475" y="451125"/>
            <a:ext cx="3570300" cy="227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body" idx="1"/>
          </p:nvPr>
        </p:nvSpPr>
        <p:spPr>
          <a:xfrm>
            <a:off x="4808800" y="451125"/>
            <a:ext cx="3427200" cy="391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Chapter 8</a:t>
            </a:r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Jay Cieutat, Michael Clemons, Tyler Davidson, Payton Davis, Elizabeth Dayton, Ben Dempsey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8.2.3 Relationship with Participants</a:t>
            </a:r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relationship between the data gatherers and the participants should be clear and professional.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United States this is achieved with an informed consent form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Informed consent form assures parents that their children will not be asked threatening or embarrassing questions, or be asked to view anything violent or otherwise disturbing.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Informed consent is typically not required within a commercial company, for example when a consultant is hired to gather data that’ll be used to make a system to be used by the company itself.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8.2.4 Triangulation</a:t>
            </a:r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Four types of triangulation have been defined: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Triangulation of Data: When the data is drawn from different sources at different times, in different places, or from different people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Investigator Triangulation: Different researchers are involved in the collection and interpretation of data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Triangulation of Theories: The use of different theoretical frameworks through which to view the data and findings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Methodological Triangulation: To employ different data gathering techniques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8.2.5 Pilot Studies</a:t>
            </a:r>
            <a:endParaRPr/>
          </a:p>
        </p:txBody>
      </p:sp>
      <p:sp>
        <p:nvSpPr>
          <p:cNvPr id="170" name="Google Shape;170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Pilot Study: A small trial run of the main study to make sure that the proposed method is viable.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equipment and instructions can be checked, and the questions can be tested for clarity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Anyone involved in the pilot study cannot be used in the main study to avoid distorting the results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8.3 Data Recording</a:t>
            </a:r>
            <a:endParaRPr/>
          </a:p>
        </p:txBody>
      </p:sp>
      <p:sp>
        <p:nvSpPr>
          <p:cNvPr id="176" name="Google Shape;176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forms of data gathering are self-documented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other techniques there’s a choice in recording approaches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are 3 common data recording approaches: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Notes plus photographs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Audio plus photographs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Video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use of each depends on the goal of the study, how the data will be used, the context , the time and resources available, and the sensitivity of the situation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8.3.1 Notes Plus Photographs</a:t>
            </a:r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Least technical and most flexible way of recording data</a:t>
            </a:r>
            <a:endParaRPr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  <a:p>
            <a:pPr marL="914400" lvl="1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Using pen and paper can be less intrusive than typing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More flexible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Helps to maintain focus on what is important</a:t>
            </a:r>
            <a:endParaRPr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Disadvantages</a:t>
            </a:r>
            <a:endParaRPr/>
          </a:p>
          <a:p>
            <a:pPr marL="914400" lvl="1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Difficult to capture the right highlights and makes it easy to lose concentration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Tiring to write and listen or observe at the same time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Biases creep in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Difficult to decipher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Speed of writing is limited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8.3.2 Audio Plus Photographs</a:t>
            </a:r>
            <a:endParaRPr/>
          </a:p>
        </p:txBody>
      </p:sp>
      <p:sp>
        <p:nvSpPr>
          <p:cNvPr id="188" name="Google Shape;188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Less intrusive than video</a:t>
            </a:r>
            <a:endParaRPr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  <a:p>
            <a:pPr marL="914400" lvl="1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Allows the interviewer to focus more on the interview rather than trying to take notes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do not have to transcribe all the data just parts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Evocative/ helps bring feelings or memories to mind</a:t>
            </a:r>
            <a:endParaRPr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Drawbacks</a:t>
            </a:r>
            <a:endParaRPr/>
          </a:p>
          <a:p>
            <a:pPr marL="914400" lvl="1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Quality has to be good or else it can not be used effectively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be time consuming to transcribe a full audio recording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8.3.3 Video</a:t>
            </a:r>
            <a:endParaRPr/>
          </a:p>
        </p:txBody>
      </p:sp>
      <p:sp>
        <p:nvSpPr>
          <p:cNvPr id="194" name="Google Shape;194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Smartphones are a great way to help with this</a:t>
            </a:r>
            <a:endParaRPr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  <a:p>
            <a:pPr marL="914400" lvl="1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Video provides both audio and facial queues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Drawbacks</a:t>
            </a:r>
            <a:endParaRPr/>
          </a:p>
          <a:p>
            <a:pPr marL="914400" lvl="1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Extra planning may be required due to the circumstances of what needs to be recorded or the duration of time things need to be recorded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be intrusive depending on what is recorded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3"/>
          <p:cNvPicPr preferRelativeResize="0"/>
          <p:nvPr/>
        </p:nvPicPr>
        <p:blipFill rotWithShape="1">
          <a:blip r:embed="rId5">
            <a:alphaModFix/>
          </a:blip>
          <a:srcRect l="22262" r="22262"/>
          <a:stretch/>
        </p:blipFill>
        <p:spPr>
          <a:xfrm>
            <a:off x="0" y="0"/>
            <a:ext cx="4280443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3"/>
          <p:cNvSpPr txBox="1">
            <a:spLocks noGrp="1"/>
          </p:cNvSpPr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8.4 Interviews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By: Elizabeth Dayton</a:t>
            </a:r>
            <a:endParaRPr sz="2000"/>
          </a:p>
        </p:txBody>
      </p:sp>
      <p:sp>
        <p:nvSpPr>
          <p:cNvPr id="201" name="Google Shape;201;p33"/>
          <p:cNvSpPr txBox="1">
            <a:spLocks noGrp="1"/>
          </p:cNvSpPr>
          <p:nvPr>
            <p:ph type="body" idx="1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types of interviews:</a:t>
            </a:r>
            <a:endParaRPr/>
          </a:p>
          <a:p>
            <a:pPr marL="9144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Open-ended (unstructured)</a:t>
            </a:r>
            <a:endParaRPr/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Structured</a:t>
            </a:r>
            <a:endParaRPr/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Semi-structured</a:t>
            </a:r>
            <a:endParaRPr/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Group Interviews (focus groups)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DC5A952-C43C-2642-A18F-E4B1662114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42"/>
    </mc:Choice>
    <mc:Fallback xmlns="">
      <p:transition spd="slow" advTm="22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>
            <a:spLocks noGrp="1"/>
          </p:cNvSpPr>
          <p:nvPr>
            <p:ph type="title"/>
          </p:nvPr>
        </p:nvSpPr>
        <p:spPr>
          <a:xfrm>
            <a:off x="505475" y="451125"/>
            <a:ext cx="82323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8.4.1 Unstructured Interviews</a:t>
            </a:r>
            <a:endParaRPr/>
          </a:p>
        </p:txBody>
      </p:sp>
      <p:sp>
        <p:nvSpPr>
          <p:cNvPr id="207" name="Google Shape;207;p34"/>
          <p:cNvSpPr txBox="1">
            <a:spLocks noGrp="1"/>
          </p:cNvSpPr>
          <p:nvPr>
            <p:ph type="body" idx="1"/>
          </p:nvPr>
        </p:nvSpPr>
        <p:spPr>
          <a:xfrm>
            <a:off x="726000" y="1426050"/>
            <a:ext cx="7518900" cy="29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These are similar to a conversation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Benefits:</a:t>
            </a:r>
            <a:endParaRPr/>
          </a:p>
          <a:p>
            <a:pPr marL="914400" lvl="1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Can lead to issues that the interviewer hadn’t considered before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These interviews create complex, rich data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Drawbacks:</a:t>
            </a:r>
            <a:endParaRPr/>
          </a:p>
          <a:p>
            <a:pPr marL="914400" lvl="1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These interviews will vary widely with every participant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They also take a much longer time to analyze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94D1644-FEC4-CA4A-A024-85913C0B4C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38"/>
    </mc:Choice>
    <mc:Fallback xmlns="">
      <p:transition spd="slow" advTm="33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>
            <a:spLocks noGrp="1"/>
          </p:cNvSpPr>
          <p:nvPr>
            <p:ph type="title"/>
          </p:nvPr>
        </p:nvSpPr>
        <p:spPr>
          <a:xfrm>
            <a:off x="505475" y="451125"/>
            <a:ext cx="82323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8.4.2 Structured Interviews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5"/>
          <p:cNvSpPr txBox="1">
            <a:spLocks noGrp="1"/>
          </p:cNvSpPr>
          <p:nvPr>
            <p:ph type="body" idx="1"/>
          </p:nvPr>
        </p:nvSpPr>
        <p:spPr>
          <a:xfrm>
            <a:off x="726000" y="1426050"/>
            <a:ext cx="7518900" cy="29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Consists of predetermined questions and answer options (similar to questionnaires)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Benefits:</a:t>
            </a:r>
            <a:endParaRPr/>
          </a:p>
          <a:p>
            <a:pPr marL="914400" lvl="1" indent="-317500" algn="l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 sz="1400"/>
              <a:t>Can be analyzed much faster as every participant can only answer from a given set of answers</a:t>
            </a: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Drawbacks:</a:t>
            </a:r>
            <a:endParaRPr/>
          </a:p>
          <a:p>
            <a:pPr marL="914400" lvl="1" indent="-317500" algn="l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○"/>
            </a:pPr>
            <a:r>
              <a:rPr lang="en" sz="1400"/>
              <a:t>Some answers may not reflect every possible option someone might want to select and so might have less accurate information</a:t>
            </a:r>
            <a:endParaRPr sz="13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49DDF77-BC2F-4A45-8326-63DB1E7002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67"/>
    </mc:Choice>
    <mc:Fallback xmlns="">
      <p:transition spd="slow" advTm="27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8.1 - Introduction and Data Collection </a:t>
            </a:r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Gathering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Gathering data is essential in order to establish requirements for development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purpose is the gather </a:t>
            </a:r>
            <a:r>
              <a:rPr lang="en" i="1"/>
              <a:t>sufficient</a:t>
            </a:r>
            <a:r>
              <a:rPr lang="en"/>
              <a:t> and </a:t>
            </a:r>
            <a:r>
              <a:rPr lang="en" i="1"/>
              <a:t>accurate</a:t>
            </a:r>
            <a:r>
              <a:rPr lang="en"/>
              <a:t> data that so that a set of requirements can be built and users’ responses can be seen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Three main ways to gather data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Interviews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Questionnaires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Observation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>
            <a:spLocks noGrp="1"/>
          </p:cNvSpPr>
          <p:nvPr>
            <p:ph type="title"/>
          </p:nvPr>
        </p:nvSpPr>
        <p:spPr>
          <a:xfrm>
            <a:off x="505475" y="451125"/>
            <a:ext cx="82323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8.4.3 Semi-Structured Interviews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36"/>
          <p:cNvSpPr txBox="1">
            <a:spLocks noGrp="1"/>
          </p:cNvSpPr>
          <p:nvPr>
            <p:ph type="body" idx="1"/>
          </p:nvPr>
        </p:nvSpPr>
        <p:spPr>
          <a:xfrm>
            <a:off x="726000" y="1426050"/>
            <a:ext cx="7518900" cy="29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This is a blend of structured and unstructured interviews</a:t>
            </a:r>
            <a:endParaRPr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Different Kinds of Users:</a:t>
            </a:r>
            <a:endParaRPr/>
          </a:p>
          <a:p>
            <a:pPr marL="914400" lvl="1" indent="-317500" algn="l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 sz="1400"/>
              <a:t>People from different cultures need different approaches to questions and use cases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○"/>
            </a:pPr>
            <a:r>
              <a:rPr lang="en" sz="1400"/>
              <a:t>If children are users as well, it’s important to make them feel safe while you ask them questions and that your mood or facial expression doesn’t influence their answers</a:t>
            </a:r>
            <a:endParaRPr sz="14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FEC38D3-7669-5946-BD94-98ECCE641E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18"/>
    </mc:Choice>
    <mc:Fallback xmlns="">
      <p:transition spd="slow" advTm="43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>
            <a:spLocks noGrp="1"/>
          </p:cNvSpPr>
          <p:nvPr>
            <p:ph type="title"/>
          </p:nvPr>
        </p:nvSpPr>
        <p:spPr>
          <a:xfrm>
            <a:off x="505475" y="451125"/>
            <a:ext cx="82323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8.4.4 Focus Groups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7"/>
          <p:cNvSpPr txBox="1">
            <a:spLocks noGrp="1"/>
          </p:cNvSpPr>
          <p:nvPr>
            <p:ph type="body" idx="1"/>
          </p:nvPr>
        </p:nvSpPr>
        <p:spPr>
          <a:xfrm>
            <a:off x="726000" y="1426050"/>
            <a:ext cx="7518900" cy="29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Normally consists of 3-10 people who represent the collective target audience with a facilitator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Benefits:</a:t>
            </a:r>
            <a:endParaRPr/>
          </a:p>
          <a:p>
            <a:pPr marL="914400" lvl="1" indent="-317500" algn="l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 sz="1400"/>
              <a:t>Can discover conflicting expectations </a:t>
            </a:r>
            <a:endParaRPr sz="1400"/>
          </a:p>
          <a:p>
            <a:pPr marL="914400" lvl="1" indent="-317500" algn="l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○"/>
            </a:pPr>
            <a:r>
              <a:rPr lang="en" sz="1400"/>
              <a:t>Allows diverse or sensitive issues to be raised that otherwise might have been missed</a:t>
            </a:r>
            <a:endParaRPr sz="14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4D6BACA-90BB-BE4D-83F8-EFB5017370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00"/>
    </mc:Choice>
    <mc:Fallback xmlns="">
      <p:transition spd="slow" advTm="45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8"/>
          <p:cNvPicPr preferRelativeResize="0"/>
          <p:nvPr/>
        </p:nvPicPr>
        <p:blipFill rotWithShape="1">
          <a:blip r:embed="rId5">
            <a:alphaModFix/>
          </a:blip>
          <a:srcRect l="22222" r="22222"/>
          <a:stretch/>
        </p:blipFill>
        <p:spPr>
          <a:xfrm>
            <a:off x="0" y="0"/>
            <a:ext cx="4280444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8"/>
          <p:cNvSpPr txBox="1">
            <a:spLocks noGrp="1"/>
          </p:cNvSpPr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8.4.5 Planning &amp; Conducting an Interview</a:t>
            </a:r>
            <a:endParaRPr/>
          </a:p>
        </p:txBody>
      </p:sp>
      <p:sp>
        <p:nvSpPr>
          <p:cNvPr id="232" name="Google Shape;232;p38"/>
          <p:cNvSpPr txBox="1">
            <a:spLocks noGrp="1"/>
          </p:cNvSpPr>
          <p:nvPr>
            <p:ph type="body" idx="1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Develop a set of questions or topics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Any documentation needed (like a consent form or project description)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Checking recording equipment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Structuring the interview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Finding a suitable time and place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A533AAC-B516-9244-8A23-6534CCC531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765"/>
    </mc:Choice>
    <mc:Fallback xmlns="">
      <p:transition spd="slow" advTm="34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9"/>
          <p:cNvSpPr txBox="1">
            <a:spLocks noGrp="1"/>
          </p:cNvSpPr>
          <p:nvPr>
            <p:ph type="title"/>
          </p:nvPr>
        </p:nvSpPr>
        <p:spPr>
          <a:xfrm>
            <a:off x="505475" y="451125"/>
            <a:ext cx="82323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8.4.5 Planning &amp; Conducting an Interview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39"/>
          <p:cNvSpPr txBox="1">
            <a:spLocks noGrp="1"/>
          </p:cNvSpPr>
          <p:nvPr>
            <p:ph type="body" idx="1"/>
          </p:nvPr>
        </p:nvSpPr>
        <p:spPr>
          <a:xfrm>
            <a:off x="726000" y="1426050"/>
            <a:ext cx="7518900" cy="29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3D85C6"/>
                </a:solidFill>
              </a:rPr>
              <a:t>Developing Interview Questions:</a:t>
            </a:r>
            <a:endParaRPr i="1">
              <a:solidFill>
                <a:srgbClr val="3D85C6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/>
              <a:t>Open questions are best when the goal is exploratory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/>
              <a:t>Closed questions are best when the possible answers are known in advance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/>
              <a:t>Make large open questions as simple as possible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/>
              <a:t>Avoid jargon or complex language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/>
              <a:t>Keep questions neutral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4C66A52-1500-B148-88FB-F6E8A62FD5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240"/>
    </mc:Choice>
    <mc:Fallback xmlns="">
      <p:transition spd="slow" advTm="48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0"/>
          <p:cNvSpPr txBox="1">
            <a:spLocks noGrp="1"/>
          </p:cNvSpPr>
          <p:nvPr>
            <p:ph type="title"/>
          </p:nvPr>
        </p:nvSpPr>
        <p:spPr>
          <a:xfrm>
            <a:off x="505475" y="451125"/>
            <a:ext cx="82323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8.4.5 Planning &amp; Conducting an Interview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40"/>
          <p:cNvSpPr txBox="1">
            <a:spLocks noGrp="1"/>
          </p:cNvSpPr>
          <p:nvPr>
            <p:ph type="body" idx="1"/>
          </p:nvPr>
        </p:nvSpPr>
        <p:spPr>
          <a:xfrm>
            <a:off x="726000" y="1426050"/>
            <a:ext cx="7518900" cy="29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3D85C6"/>
                </a:solidFill>
              </a:rPr>
              <a:t>Running the Interview:</a:t>
            </a:r>
            <a:endParaRPr sz="1800" i="1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/>
              <a:t>Introduce yourself and give reasoning for the interview (also ask permission to record if necessary)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/>
              <a:t>Start with easy questions like demographics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/>
              <a:t>Leave more probing questions for towards the end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/>
              <a:t>A cooling-off period with more easy questions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-"/>
            </a:pPr>
            <a:r>
              <a:rPr lang="en"/>
              <a:t>Closing session featuring a thanks and a turning off of equipment and/or putting away any written material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F1307B1-4B98-B047-BCFE-C5B9BA00FB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15"/>
    </mc:Choice>
    <mc:Fallback xmlns="">
      <p:transition spd="slow" advTm="36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1"/>
          <p:cNvSpPr txBox="1">
            <a:spLocks noGrp="1"/>
          </p:cNvSpPr>
          <p:nvPr>
            <p:ph type="title"/>
          </p:nvPr>
        </p:nvSpPr>
        <p:spPr>
          <a:xfrm>
            <a:off x="505475" y="451125"/>
            <a:ext cx="82323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8.4.6 Other Forms of Interview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41"/>
          <p:cNvSpPr txBox="1">
            <a:spLocks noGrp="1"/>
          </p:cNvSpPr>
          <p:nvPr>
            <p:ph type="body" idx="1"/>
          </p:nvPr>
        </p:nvSpPr>
        <p:spPr>
          <a:xfrm>
            <a:off x="726000" y="1426050"/>
            <a:ext cx="7518900" cy="29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 digital conferencing tool: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Benefits:</a:t>
            </a:r>
            <a:endParaRPr/>
          </a:p>
          <a:p>
            <a:pPr marL="91440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 sz="1400"/>
              <a:t>Participants are in their own environment and are more relaxed</a:t>
            </a:r>
            <a:endParaRPr sz="140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 sz="1400"/>
              <a:t>They don’t have to travel, nor worry about what they’re wearing</a:t>
            </a:r>
            <a:endParaRPr sz="140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 sz="1400"/>
              <a:t>For interviews involving sensitive topics, they can more easily remain anonymous using voice only</a:t>
            </a:r>
            <a:endParaRPr sz="1400"/>
          </a:p>
          <a:p>
            <a:pPr marL="9144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 sz="1400"/>
              <a:t>A wider range of participants can be reached</a:t>
            </a:r>
            <a:endParaRPr sz="1400"/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Drawbacks:</a:t>
            </a:r>
            <a:endParaRPr/>
          </a:p>
          <a:p>
            <a:pPr marL="91440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 sz="1400"/>
              <a:t>Interviewer might miss body language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i="1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8597B4D-CA16-E74C-A3DA-65107ED734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054"/>
    </mc:Choice>
    <mc:Fallback xmlns="">
      <p:transition spd="slow" advTm="560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2"/>
          <p:cNvPicPr preferRelativeResize="0"/>
          <p:nvPr/>
        </p:nvPicPr>
        <p:blipFill rotWithShape="1">
          <a:blip r:embed="rId5">
            <a:alphaModFix/>
          </a:blip>
          <a:srcRect l="18792" r="18792"/>
          <a:stretch/>
        </p:blipFill>
        <p:spPr>
          <a:xfrm>
            <a:off x="0" y="0"/>
            <a:ext cx="42804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2"/>
          <p:cNvSpPr txBox="1">
            <a:spLocks noGrp="1"/>
          </p:cNvSpPr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8.4.7 Enriching the Interview Experience</a:t>
            </a:r>
            <a:endParaRPr/>
          </a:p>
        </p:txBody>
      </p:sp>
      <p:sp>
        <p:nvSpPr>
          <p:cNvPr id="257" name="Google Shape;257;p42"/>
          <p:cNvSpPr txBox="1">
            <a:spLocks noGrp="1"/>
          </p:cNvSpPr>
          <p:nvPr>
            <p:ph type="body" idx="1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Participants are often in a new environment that’s out of their comfort zone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Can be difficult to get full answers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How do you solve this?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Props such as persona prototypes and work artifacts can be brought along to help make them more comfortable	 </a:t>
            </a: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6829210-35E1-D544-A5BE-D567AF5909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96"/>
    </mc:Choice>
    <mc:Fallback xmlns="">
      <p:transition spd="slow" advTm="23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3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 Questionnaires:</a:t>
            </a:r>
            <a:endParaRPr/>
          </a:p>
        </p:txBody>
      </p:sp>
      <p:sp>
        <p:nvSpPr>
          <p:cNvPr id="263" name="Google Shape;263;p43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>
                <a:solidFill>
                  <a:schemeClr val="lt1"/>
                </a:solidFill>
              </a:rPr>
              <a:t>Questionnaires are a well-established technique for collecting demographic data and users' opinions.</a:t>
            </a:r>
            <a:endParaRPr sz="140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>
                <a:solidFill>
                  <a:schemeClr val="lt1"/>
                </a:solidFill>
              </a:rPr>
              <a:t>Questionnaires are useful as they are similar to interviews; however, once produced, they can be sent to any number of people or demographics without needing additional data gathering resources.</a:t>
            </a:r>
            <a:endParaRPr sz="140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Well-designed questionnaires are good for getting answers to specific questions from a large group of people.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In order to ensure that a questionnaire can be as effective as a structured interview, the questions need to be specific, close-ended when possible, and they need to offer a range of answers, including a “no opinion” option.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It is wise to include a range of positive and negative questions to help check the users’ intentions.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264" name="Google Shape;26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7500" y="82750"/>
            <a:ext cx="2495948" cy="166349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8.5.1 Questionnaire Structure</a:t>
            </a:r>
            <a:endParaRPr/>
          </a:p>
        </p:txBody>
      </p:sp>
      <p:sp>
        <p:nvSpPr>
          <p:cNvPr id="270" name="Google Shape;270;p4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 sz="1400">
                <a:solidFill>
                  <a:srgbClr val="999999"/>
                </a:solidFill>
              </a:rPr>
              <a:t>Many questionnaires start by gathering basic demographic information (gender, age, PoB, etc.) and details of relevant experience(level of expertise, time on the internet, etc.)</a:t>
            </a:r>
            <a:endParaRPr sz="1400">
              <a:solidFill>
                <a:srgbClr val="999999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 sz="1400">
                <a:solidFill>
                  <a:srgbClr val="999999"/>
                </a:solidFill>
              </a:rPr>
              <a:t>There are certain things that need to be considered when creating a questionnaire:</a:t>
            </a:r>
            <a:endParaRPr sz="1400">
              <a:solidFill>
                <a:srgbClr val="999999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Think about the ordering of questions, you want the questionnaire to flow logically from point to point</a:t>
            </a:r>
            <a:endParaRPr>
              <a:solidFill>
                <a:srgbClr val="999999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Consider whether different versions of the questionnaire need to be available for different populations.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Provide clear instructions on how to complete the questionnaire.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Think about the length of the questionnaire.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the questionnaire has a lot to cover and thus will be long, consider allowing the user to opt out of the rest at certain points.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Think about layout and spacing, fundamental design principles still apply and you want to keep the user engaged.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8.5.2 Question and Response Format</a:t>
            </a:r>
            <a:endParaRPr/>
          </a:p>
        </p:txBody>
      </p:sp>
      <p:sp>
        <p:nvSpPr>
          <p:cNvPr id="276" name="Google Shape;276;p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 sz="1400">
                <a:solidFill>
                  <a:srgbClr val="999999"/>
                </a:solidFill>
              </a:rPr>
              <a:t>Check Boxes and Ranges</a:t>
            </a:r>
            <a:endParaRPr sz="1400">
              <a:solidFill>
                <a:srgbClr val="999999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 sz="1200">
                <a:solidFill>
                  <a:srgbClr val="999999"/>
                </a:solidFill>
              </a:rPr>
              <a:t>The range of answers to demographic questions is predictable. </a:t>
            </a:r>
            <a:endParaRPr sz="1200">
              <a:solidFill>
                <a:srgbClr val="999999"/>
              </a:solidFill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</a:pPr>
            <a:r>
              <a:rPr lang="en" sz="1200">
                <a:solidFill>
                  <a:srgbClr val="999999"/>
                </a:solidFill>
              </a:rPr>
              <a:t>For example, nationality has a finite amount of applicable responses.</a:t>
            </a:r>
            <a:endParaRPr sz="1200">
              <a:solidFill>
                <a:srgbClr val="999999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</a:pPr>
            <a:r>
              <a:rPr lang="en" sz="1200">
                <a:solidFill>
                  <a:srgbClr val="999999"/>
                </a:solidFill>
              </a:rPr>
              <a:t>If details of age are needed, many questionnaires prefer to ask an age range as some people are not comfortable divulging their exact age.</a:t>
            </a:r>
            <a:endParaRPr sz="1200">
              <a:solidFill>
                <a:srgbClr val="999999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</a:pPr>
            <a:r>
              <a:rPr lang="en" sz="1200">
                <a:solidFill>
                  <a:srgbClr val="999999"/>
                </a:solidFill>
              </a:rPr>
              <a:t>Depending on what information is needed in the questionnaire, the range you can provide as a response can differ, such as a survey that only pertains to individuals over the age of 21.</a:t>
            </a:r>
            <a:endParaRPr sz="1200">
              <a:solidFill>
                <a:srgbClr val="999999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●"/>
            </a:pPr>
            <a:r>
              <a:rPr lang="en" sz="1400">
                <a:solidFill>
                  <a:srgbClr val="999999"/>
                </a:solidFill>
              </a:rPr>
              <a:t>Rating Scales</a:t>
            </a:r>
            <a:endParaRPr sz="1400">
              <a:solidFill>
                <a:srgbClr val="999999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There are two commonly used scales we will discuss, which are the Likert and semantic differential scales.</a:t>
            </a:r>
            <a:endParaRPr>
              <a:solidFill>
                <a:srgbClr val="999999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>
                <a:solidFill>
                  <a:srgbClr val="999999"/>
                </a:solidFill>
              </a:rPr>
              <a:t>The purpose of rating scales is to elicit a range of responses to a question that can be compared across respondents.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8.1 - Interviews</a:t>
            </a:r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Gathering data through interviews normally involves an interviewer asking a set of structured questions to an interviewee.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Synchronous data collection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With presenter present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Normally done face to face but in today’s age, most often done online through a form or a video call.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Important to structure your questions so that you receive the most pertinent data from your interviewees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8.5.2 Question and Response Format (cont.)</a:t>
            </a:r>
            <a:endParaRPr/>
          </a:p>
        </p:txBody>
      </p:sp>
      <p:sp>
        <p:nvSpPr>
          <p:cNvPr id="282" name="Google Shape;282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Likert Scales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</a:pPr>
            <a:r>
              <a:rPr lang="en" sz="1200">
                <a:solidFill>
                  <a:srgbClr val="999999"/>
                </a:solidFill>
              </a:rPr>
              <a:t>Likert scales are used for measuring opinions, attitudes, and beliefs, and consequently they are widely used for evaluating user satisfaction with products.</a:t>
            </a:r>
            <a:endParaRPr sz="1200">
              <a:solidFill>
                <a:srgbClr val="999999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</a:pPr>
            <a:r>
              <a:rPr lang="en" sz="1200">
                <a:solidFill>
                  <a:srgbClr val="999999"/>
                </a:solidFill>
              </a:rPr>
              <a:t>For example, a likert scale can be used to ask for the use of color in a website</a:t>
            </a:r>
            <a:endParaRPr sz="1200">
              <a:solidFill>
                <a:srgbClr val="999999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</a:pPr>
            <a:r>
              <a:rPr lang="en" sz="1200">
                <a:solidFill>
                  <a:srgbClr val="999999"/>
                </a:solidFill>
              </a:rPr>
              <a:t>ex:</a:t>
            </a:r>
            <a:endParaRPr sz="1200">
              <a:solidFill>
                <a:srgbClr val="999999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AutoNum type="arabicPeriod"/>
            </a:pPr>
            <a:r>
              <a:rPr lang="en" sz="1200">
                <a:solidFill>
                  <a:srgbClr val="999999"/>
                </a:solidFill>
              </a:rPr>
              <a:t>The use of color is excellent</a:t>
            </a:r>
            <a:endParaRPr sz="1200">
              <a:solidFill>
                <a:srgbClr val="999999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</a:rPr>
              <a:t>         Strongly Agree	                  Agree                                    OK                                Disagree                Strongly Disagree</a:t>
            </a:r>
            <a:endParaRPr sz="1200">
              <a:solidFill>
                <a:srgbClr val="999999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999999"/>
              </a:solidFill>
            </a:endParaRPr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</a:pPr>
            <a:r>
              <a:rPr lang="en" sz="1200">
                <a:solidFill>
                  <a:srgbClr val="999999"/>
                </a:solidFill>
              </a:rPr>
              <a:t>Designing a Likert Scale involves the following steps:</a:t>
            </a:r>
            <a:endParaRPr sz="1200">
              <a:solidFill>
                <a:srgbClr val="999999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</a:pPr>
            <a:r>
              <a:rPr lang="en" sz="1200">
                <a:solidFill>
                  <a:srgbClr val="999999"/>
                </a:solidFill>
              </a:rPr>
              <a:t>1. Gather a pool of short statements about the subject to be investigated</a:t>
            </a:r>
            <a:endParaRPr sz="1200">
              <a:solidFill>
                <a:srgbClr val="999999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</a:pPr>
            <a:r>
              <a:rPr lang="en" sz="1200">
                <a:solidFill>
                  <a:srgbClr val="999999"/>
                </a:solidFill>
              </a:rPr>
              <a:t>2. Decide on the scale</a:t>
            </a:r>
            <a:endParaRPr sz="1200">
              <a:solidFill>
                <a:srgbClr val="999999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</a:pPr>
            <a:r>
              <a:rPr lang="en" sz="1200">
                <a:solidFill>
                  <a:srgbClr val="999999"/>
                </a:solidFill>
              </a:rPr>
              <a:t>3. Select items for the final questionnaire, and reword as necessary to make them clear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83" name="Google Shape;283;p46"/>
          <p:cNvSpPr/>
          <p:nvPr/>
        </p:nvSpPr>
        <p:spPr>
          <a:xfrm>
            <a:off x="1033550" y="3057575"/>
            <a:ext cx="258300" cy="229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46"/>
          <p:cNvSpPr/>
          <p:nvPr/>
        </p:nvSpPr>
        <p:spPr>
          <a:xfrm>
            <a:off x="2391750" y="3057575"/>
            <a:ext cx="258300" cy="229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46"/>
          <p:cNvSpPr/>
          <p:nvPr/>
        </p:nvSpPr>
        <p:spPr>
          <a:xfrm>
            <a:off x="3749950" y="3057575"/>
            <a:ext cx="258300" cy="229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46"/>
          <p:cNvSpPr/>
          <p:nvPr/>
        </p:nvSpPr>
        <p:spPr>
          <a:xfrm>
            <a:off x="5108150" y="3057575"/>
            <a:ext cx="258300" cy="229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46"/>
          <p:cNvSpPr/>
          <p:nvPr/>
        </p:nvSpPr>
        <p:spPr>
          <a:xfrm>
            <a:off x="6466350" y="3057575"/>
            <a:ext cx="258300" cy="229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8.5.2 Question and Response Format (cont.)</a:t>
            </a:r>
            <a:endParaRPr/>
          </a:p>
        </p:txBody>
      </p:sp>
      <p:sp>
        <p:nvSpPr>
          <p:cNvPr id="293" name="Google Shape;293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Semantic Differential Scale</a:t>
            </a:r>
            <a:endParaRPr sz="14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Semantic differential scales explore a range of bipolar attitudes about a particular item, each of which is represented as a pair of adjectives.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Ex: 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1200"/>
              <a:t>Helpful                                                                                                                    Unhelpful</a:t>
            </a:r>
            <a:endParaRPr sz="12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b="1" i="1"/>
              <a:t>Activity:</a:t>
            </a:r>
            <a:endParaRPr sz="1200" b="1" i="1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99999"/>
                </a:solidFill>
              </a:rPr>
              <a:t>Issues to address when designing Likert and semantic differential scales include the following: how many points are needed on the scale, how should they be presented, and in what form?</a:t>
            </a:r>
            <a:endParaRPr sz="1200">
              <a:solidFill>
                <a:srgbClr val="999999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 b="1" i="1">
                <a:solidFill>
                  <a:srgbClr val="999999"/>
                </a:solidFill>
              </a:rPr>
              <a:t>Discuss.</a:t>
            </a:r>
            <a:endParaRPr sz="1200" b="1" i="1">
              <a:solidFill>
                <a:srgbClr val="999999"/>
              </a:solidFill>
            </a:endParaRPr>
          </a:p>
        </p:txBody>
      </p:sp>
      <p:cxnSp>
        <p:nvCxnSpPr>
          <p:cNvPr id="294" name="Google Shape;294;p47"/>
          <p:cNvCxnSpPr/>
          <p:nvPr/>
        </p:nvCxnSpPr>
        <p:spPr>
          <a:xfrm rot="10800000" flipH="1">
            <a:off x="1406775" y="2540750"/>
            <a:ext cx="3301500" cy="1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5" name="Google Shape;295;p47"/>
          <p:cNvCxnSpPr/>
          <p:nvPr/>
        </p:nvCxnSpPr>
        <p:spPr>
          <a:xfrm>
            <a:off x="1406775" y="2339750"/>
            <a:ext cx="0" cy="20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" name="Google Shape;296;p47"/>
          <p:cNvCxnSpPr/>
          <p:nvPr/>
        </p:nvCxnSpPr>
        <p:spPr>
          <a:xfrm>
            <a:off x="1863975" y="2339750"/>
            <a:ext cx="0" cy="20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7" name="Google Shape;297;p47"/>
          <p:cNvCxnSpPr/>
          <p:nvPr/>
        </p:nvCxnSpPr>
        <p:spPr>
          <a:xfrm>
            <a:off x="4191475" y="2339750"/>
            <a:ext cx="0" cy="20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8" name="Google Shape;298;p47"/>
          <p:cNvCxnSpPr/>
          <p:nvPr/>
        </p:nvCxnSpPr>
        <p:spPr>
          <a:xfrm>
            <a:off x="2321175" y="2339750"/>
            <a:ext cx="0" cy="20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47"/>
          <p:cNvCxnSpPr/>
          <p:nvPr/>
        </p:nvCxnSpPr>
        <p:spPr>
          <a:xfrm>
            <a:off x="2762825" y="2339750"/>
            <a:ext cx="0" cy="20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47"/>
          <p:cNvCxnSpPr/>
          <p:nvPr/>
        </p:nvCxnSpPr>
        <p:spPr>
          <a:xfrm>
            <a:off x="3222575" y="2339750"/>
            <a:ext cx="0" cy="20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47"/>
          <p:cNvCxnSpPr/>
          <p:nvPr/>
        </p:nvCxnSpPr>
        <p:spPr>
          <a:xfrm>
            <a:off x="3699250" y="2339750"/>
            <a:ext cx="0" cy="20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2" name="Google Shape;302;p47"/>
          <p:cNvCxnSpPr/>
          <p:nvPr/>
        </p:nvCxnSpPr>
        <p:spPr>
          <a:xfrm>
            <a:off x="4715550" y="2339750"/>
            <a:ext cx="0" cy="20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8.5.3 Administering Questionnaires</a:t>
            </a:r>
            <a:endParaRPr/>
          </a:p>
        </p:txBody>
      </p:sp>
      <p:sp>
        <p:nvSpPr>
          <p:cNvPr id="308" name="Google Shape;308;p4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Char char="●"/>
            </a:pPr>
            <a:r>
              <a:rPr lang="en" sz="1200">
                <a:solidFill>
                  <a:srgbClr val="999999"/>
                </a:solidFill>
              </a:rPr>
              <a:t>Two important issues when using questionnaires are reaching a representative sample of participants and ensuring a reasonable response rate.</a:t>
            </a:r>
            <a:endParaRPr sz="1200">
              <a:solidFill>
                <a:srgbClr val="999999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</a:pPr>
            <a:r>
              <a:rPr lang="en" sz="1200">
                <a:solidFill>
                  <a:srgbClr val="999999"/>
                </a:solidFill>
              </a:rPr>
              <a:t>When administering a questionnaire to a large number of participants, a far lower return rate is common, whereas a very high return rate is common with a lower number of participants</a:t>
            </a:r>
            <a:endParaRPr sz="1200">
              <a:solidFill>
                <a:srgbClr val="999999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</a:pPr>
            <a:r>
              <a:rPr lang="en" sz="1200">
                <a:solidFill>
                  <a:srgbClr val="999999"/>
                </a:solidFill>
              </a:rPr>
              <a:t>Depending on the audience you are trying to reach, it might be a good idea to offer incentives to encourage a larger number of people to return the questionnaire.</a:t>
            </a:r>
            <a:endParaRPr sz="1200">
              <a:solidFill>
                <a:srgbClr val="999999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</a:pPr>
            <a:r>
              <a:rPr lang="en" sz="1200">
                <a:solidFill>
                  <a:srgbClr val="999999"/>
                </a:solidFill>
              </a:rPr>
              <a:t>While the majority of questionnaires are distributed online, paper questionnaires may be more convenient in some cases, such as reaching people without internet access.</a:t>
            </a:r>
            <a:endParaRPr sz="1200">
              <a:solidFill>
                <a:srgbClr val="999999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</a:pPr>
            <a:r>
              <a:rPr lang="en" sz="1200">
                <a:solidFill>
                  <a:srgbClr val="999999"/>
                </a:solidFill>
              </a:rPr>
              <a:t>Online questionnaires are interactive and can include check boxes, radio buttons, pull-down and pop-up menus, help screens, graphics, or videos.</a:t>
            </a:r>
            <a:endParaRPr sz="1200">
              <a:solidFill>
                <a:srgbClr val="999999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</a:pPr>
            <a:r>
              <a:rPr lang="en" sz="1200">
                <a:solidFill>
                  <a:srgbClr val="999999"/>
                </a:solidFill>
              </a:rPr>
              <a:t>Additionally, online questionnaires can provide immediate data validation, such as having questions that pertain to a certain demographic.</a:t>
            </a:r>
            <a:endParaRPr sz="1200">
              <a:solidFill>
                <a:srgbClr val="999999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</a:pPr>
            <a:r>
              <a:rPr lang="en" sz="1200">
                <a:solidFill>
                  <a:srgbClr val="999999"/>
                </a:solidFill>
              </a:rPr>
              <a:t>Other advantages of online questionnaires include faster response rates and automatic transfer of responses into a database for analysis.</a:t>
            </a:r>
            <a:endParaRPr sz="12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8.5.3 Administering Questionnaires (cont.)</a:t>
            </a:r>
            <a:endParaRPr/>
          </a:p>
        </p:txBody>
      </p:sp>
      <p:sp>
        <p:nvSpPr>
          <p:cNvPr id="314" name="Google Shape;314;p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Deploying an online questionnaire involves the following steps: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1. Plan the survey timeline.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2. Design the questionnaire offline.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3. Program the online survey.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4. Test the survey, both to make sure that it behaves as envisioned and to check the questions themselves.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5. Recruit respondents.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There are many online questionnaire templates that offer a range of options, including different question types, rating scales, and answer types.</a:t>
            </a:r>
            <a:endParaRPr sz="1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8.6 Observations</a:t>
            </a:r>
            <a:endParaRPr/>
          </a:p>
        </p:txBody>
      </p:sp>
      <p:sp>
        <p:nvSpPr>
          <p:cNvPr id="320" name="Google Shape;320;p5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Observations may be useful at any stage during product development.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Observations  conducted early in production help designers understand the users’ context, tasks, and goals.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Observations conducted later in production may be used to investigate how well a prototype supports these tasks and goals.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are two types of observations to study: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Observations in the field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Observations in a controlled environment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Both of these types will help designers in different ways as well.</a:t>
            </a:r>
            <a:endParaRPr/>
          </a:p>
        </p:txBody>
      </p:sp>
      <p:pic>
        <p:nvPicPr>
          <p:cNvPr id="321" name="Google Shape;32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0625" y="3248925"/>
            <a:ext cx="1736975" cy="11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8.6.1 Direct Observation in the Field</a:t>
            </a:r>
            <a:endParaRPr/>
          </a:p>
        </p:txBody>
      </p:sp>
      <p:sp>
        <p:nvSpPr>
          <p:cNvPr id="327" name="Google Shape;327;p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can be difficult to acquire a full and truthful user story in the field.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pitfalls of field observation include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Poor Frameworks for observation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Observer participation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Field observations are complex and rapidly changing. To maximize the usefulness of these field observations designers use frameworks that control for variables such as: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Who is using the technology at the time of study? (A student? An adult? An elderly person?)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Where is the technology being used? (At home? At the store? In a classroom?)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is the user doing? (Shopping? Studying? Surfing the web?)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8.6.1 Direct Observation in the Field</a:t>
            </a:r>
            <a:endParaRPr/>
          </a:p>
        </p:txBody>
      </p:sp>
      <p:sp>
        <p:nvSpPr>
          <p:cNvPr id="333" name="Google Shape;333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type of study the observer is doing will dictate the degree of participation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Degree of participation is a spectrum ranging from outsider to insider.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ends of the spectrum lead to two different approaches: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Passive observer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Participant observer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Passive observers do not interfere in the observation at all, and are best utilized in a controlled environment.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Participant observers act as members of the group being studied so that they may direct the group towards tasks that would be useful to be measured by the observers.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factors such as the number of observers to participants is also crucial to the effectiveness of observations in the field.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3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8.6.2 </a:t>
            </a:r>
            <a:r>
              <a:rPr lang="en" sz="2600"/>
              <a:t>Direct Observation in Controlled Environments</a:t>
            </a:r>
            <a:endParaRPr sz="2600"/>
          </a:p>
        </p:txBody>
      </p:sp>
      <p:sp>
        <p:nvSpPr>
          <p:cNvPr id="339" name="Google Shape;339;p5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 observations in a controlled setting are interpreted by the participant as more formal, and will likely need to be slightly more intrusive to get to truthful user stories.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often best way to measure participant results in this environment is using a technique called “The Think-Aloud Technique”.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technique is where the participant is asked to speak aloud the thoughts that they are having as they move through the exercise the observer planned.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technique is useful to break-up the disconnect between observer and participant in this controlled and formal setting.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8.6.3 </a:t>
            </a:r>
            <a:r>
              <a:rPr lang="en" sz="2600"/>
              <a:t>Indirect Observation: Tracking User’s Activities</a:t>
            </a:r>
            <a:endParaRPr sz="2600"/>
          </a:p>
        </p:txBody>
      </p:sp>
      <p:sp>
        <p:nvSpPr>
          <p:cNvPr id="345" name="Google Shape;345;p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direct field observation is not possible, such as with the COVID-19 shutdowns, observers turn to tracking user activity indirectly.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Tracking activities is usually done in two different ways: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Diaries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Interaction Logs, Web Analytics, and Data Scraping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Diaries are participant written logs of how they felt throughout the day that are given to the observer. These diaries come with their own advantages and disadvantages.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Interaction logs are probably the indirect observation tool that we are most familiar with today.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large companies, like Google, track and anonymize user data for study.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analytics provide useful information for observers with little effort.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8.1 - Questionnaires</a:t>
            </a:r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Very similar to an interview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Designated questions to be filled out without the presence of an interviewer in place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Forms online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Asynchronous Data Collection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Without presenters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8.1 - Observations</a:t>
            </a:r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May be direct or indirect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Synchronous or Asynchronous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 observation is studying the user’s activity as it happens and observing it in real time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Indirect observation is recording the user’s activity and studying it at a later time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8.1 - Wrapping Up</a:t>
            </a:r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three of these techniques may be used to collect </a:t>
            </a:r>
            <a:r>
              <a:rPr lang="en" i="1"/>
              <a:t>qualitative</a:t>
            </a:r>
            <a:r>
              <a:rPr lang="en"/>
              <a:t> or </a:t>
            </a:r>
            <a:r>
              <a:rPr lang="en" i="1"/>
              <a:t>quantitative</a:t>
            </a:r>
            <a:r>
              <a:rPr lang="en"/>
              <a:t> data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Qualitative data is data that approximates and characterises the users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Quantitative data is numerical data about the users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techniques are extremely flexible and must be molded by the developers for each use case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Depending on the design activity, each technique can and should be used in a different manner in order to achieve the best results and the most relevant data possible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8.2 Five Key Issues</a:t>
            </a:r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 Setting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Identifying Participants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Relationship between data collector and the data provider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Triangulation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Pilot Studies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8.2.1 Setting Goals</a:t>
            </a:r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Goals set at the beginning of a study influence the nature of the study, the techniques used, and the analysis performed afterwards.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Goals can be set more or less formally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Even informally set goals still at least have to be clear and concise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8.2.2 Identifying Participants</a:t>
            </a:r>
            <a:endParaRPr/>
          </a:p>
        </p:txBody>
      </p:sp>
      <p:sp>
        <p:nvSpPr>
          <p:cNvPr id="152" name="Google Shape;152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developed goals will indicate the types of people to be used as a part of the study to gather useful data.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Study Population: The people who fit the profile of who should be a part of the study.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Sampling: The act of choosing participants in a study out of a larger population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Saturation Sampling: The situation where all members of the target population are accessible.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Convenience Sampling: Using participants just because they are available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Snowball Sampling: Current participant finds another participant, and that participant finds another participant.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2998</Words>
  <Application>Microsoft Macintosh PowerPoint</Application>
  <PresentationFormat>On-screen Show (16:9)</PresentationFormat>
  <Paragraphs>279</Paragraphs>
  <Slides>38</Slides>
  <Notes>38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Lato</vt:lpstr>
      <vt:lpstr>Arial</vt:lpstr>
      <vt:lpstr>Playfair Display</vt:lpstr>
      <vt:lpstr>Coral</vt:lpstr>
      <vt:lpstr>Chapter 8</vt:lpstr>
      <vt:lpstr>8.1 - Introduction and Data Collection </vt:lpstr>
      <vt:lpstr>8.1 - Interviews</vt:lpstr>
      <vt:lpstr>8.1 - Questionnaires</vt:lpstr>
      <vt:lpstr>8.1 - Observations</vt:lpstr>
      <vt:lpstr>8.1 - Wrapping Up</vt:lpstr>
      <vt:lpstr>8.2 Five Key Issues</vt:lpstr>
      <vt:lpstr>8.2.1 Setting Goals</vt:lpstr>
      <vt:lpstr>8.2.2 Identifying Participants</vt:lpstr>
      <vt:lpstr>8.2.3 Relationship with Participants</vt:lpstr>
      <vt:lpstr>8.2.4 Triangulation</vt:lpstr>
      <vt:lpstr>8.2.5 Pilot Studies</vt:lpstr>
      <vt:lpstr>8.3 Data Recording</vt:lpstr>
      <vt:lpstr>8.3.1 Notes Plus Photographs</vt:lpstr>
      <vt:lpstr>8.3.2 Audio Plus Photographs</vt:lpstr>
      <vt:lpstr>8.3.3 Video</vt:lpstr>
      <vt:lpstr>Section 8.4 Interviews By: Elizabeth Dayton</vt:lpstr>
      <vt:lpstr>8.4.1 Unstructured Interviews</vt:lpstr>
      <vt:lpstr>8.4.2 Structured Interviews </vt:lpstr>
      <vt:lpstr>8.4.3 Semi-Structured Interviews </vt:lpstr>
      <vt:lpstr>8.4.4 Focus Groups </vt:lpstr>
      <vt:lpstr>8.4.5 Planning &amp; Conducting an Interview</vt:lpstr>
      <vt:lpstr>8.4.5 Planning &amp; Conducting an Interview </vt:lpstr>
      <vt:lpstr>8.4.5 Planning &amp; Conducting an Interview </vt:lpstr>
      <vt:lpstr>8.4.6 Other Forms of Interview </vt:lpstr>
      <vt:lpstr>8.4.7 Enriching the Interview Experience</vt:lpstr>
      <vt:lpstr>8.5 Questionnaires:</vt:lpstr>
      <vt:lpstr>8.5.1 Questionnaire Structure</vt:lpstr>
      <vt:lpstr>8.5.2 Question and Response Format</vt:lpstr>
      <vt:lpstr>8.5.2 Question and Response Format (cont.)</vt:lpstr>
      <vt:lpstr>8.5.2 Question and Response Format (cont.)</vt:lpstr>
      <vt:lpstr>8.5.3 Administering Questionnaires</vt:lpstr>
      <vt:lpstr>8.5.3 Administering Questionnaires (cont.)</vt:lpstr>
      <vt:lpstr>8.6 Observations</vt:lpstr>
      <vt:lpstr>8.6.1 Direct Observation in the Field</vt:lpstr>
      <vt:lpstr>8.6.1 Direct Observation in the Field</vt:lpstr>
      <vt:lpstr>8.6.2 Direct Observation in Controlled Environments</vt:lpstr>
      <vt:lpstr>8.6.3 Indirect Observation: Tracking User’s Activities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8</dc:title>
  <cp:lastModifiedBy>Elizabeth Dayton</cp:lastModifiedBy>
  <cp:revision>4</cp:revision>
  <dcterms:modified xsi:type="dcterms:W3CDTF">2020-10-16T17:09:14Z</dcterms:modified>
</cp:coreProperties>
</file>